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hyperlink" Target="https://bookaistudio.com" TargetMode="External"/><Relationship Id="rId2" Type="http://schemas.openxmlformats.org/officeDocument/2006/relationships/hyperlink" Target="https://ugcbookaisatudio.com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00209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37160"/>
            <a:ext cx="9144000" cy="91440"/>
          </a:xfrm>
          <a:prstGeom prst="rect">
            <a:avLst/>
          </a:prstGeom>
          <a:solidFill>
            <a:srgbClr val="D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228600"/>
            <a:ext cx="9144000" cy="137160"/>
          </a:xfrm>
          <a:prstGeom prst="rect">
            <a:avLst/>
          </a:prstGeom>
          <a:solidFill>
            <a:srgbClr val="00209F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371600"/>
            <a:ext cx="73152" cy="2560320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37160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Solutions for Your Haitian Restaurant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31520" y="210312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Sedviz AI pou Restoran Ayisyen ou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2743200"/>
            <a:ext cx="2743200" cy="36576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30175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 Your Business with Smart Technology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31520" y="34290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Ogmantale Biznis ou ak Teknoloji Enteresan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389120"/>
            <a:ext cx="9144000" cy="77724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44805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Powered by AI Marketing Solutions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229600" y="1371600"/>
            <a:ext cx="457200" cy="457200"/>
          </a:xfrm>
          <a:prstGeom prst="rect">
            <a:avLst/>
          </a:prstGeom>
          <a:solidFill>
            <a:srgbClr val="D69E2E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 Offer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 Nou Ofri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2286000" cy="36576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46304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463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14400" y="14630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Media &amp; Content Creation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754880" y="14630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Kreasyon Kontni pou Medya Sosyal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1920240"/>
            <a:ext cx="8229600" cy="9144"/>
          </a:xfrm>
          <a:prstGeom prst="rect">
            <a:avLst/>
          </a:prstGeom>
          <a:solidFill>
            <a:srgbClr val="FAF089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201168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0116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14400" y="20116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Chatbots &amp; Missed Call Recovery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754880" y="20116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Chatbot entelijan ak sèvis apèl rate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2468880"/>
            <a:ext cx="8229600" cy="9144"/>
          </a:xfrm>
          <a:prstGeom prst="rect">
            <a:avLst/>
          </a:prstGeom>
          <a:solidFill>
            <a:srgbClr val="FAF089"/>
          </a:solidFill>
          <a:ln/>
        </p:spPr>
      </p:sp>
      <p:sp>
        <p:nvSpPr>
          <p:cNvPr id="15" name="Shape 13"/>
          <p:cNvSpPr/>
          <p:nvPr/>
        </p:nvSpPr>
        <p:spPr>
          <a:xfrm>
            <a:off x="457200" y="256032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25603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14400" y="25603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SEO &amp; Reviews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754880" y="256032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Optimizasyon rechèch lokal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3017520"/>
            <a:ext cx="8229600" cy="9144"/>
          </a:xfrm>
          <a:prstGeom prst="rect">
            <a:avLst/>
          </a:prstGeom>
          <a:solidFill>
            <a:srgbClr val="FAF089"/>
          </a:solidFill>
          <a:ln/>
        </p:spPr>
      </p:sp>
      <p:sp>
        <p:nvSpPr>
          <p:cNvPr id="20" name="Shape 18"/>
          <p:cNvSpPr/>
          <p:nvPr/>
        </p:nvSpPr>
        <p:spPr>
          <a:xfrm>
            <a:off x="457200" y="310896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31089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14400" y="31089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&amp; SMS Marketing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754880" y="310896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Maketing pa imel ak SMS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57200" y="3566160"/>
            <a:ext cx="8229600" cy="9144"/>
          </a:xfrm>
          <a:prstGeom prst="rect">
            <a:avLst/>
          </a:prstGeom>
          <a:solidFill>
            <a:srgbClr val="FAF089"/>
          </a:solidFill>
          <a:ln/>
        </p:spPr>
      </p:sp>
      <p:sp>
        <p:nvSpPr>
          <p:cNvPr id="25" name="Shape 23"/>
          <p:cNvSpPr/>
          <p:nvPr/>
        </p:nvSpPr>
        <p:spPr>
          <a:xfrm>
            <a:off x="457200" y="365760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3657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14400" y="36576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Haitian Cultural Services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754880" y="36576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Sèvis kiltirèl Ayisyen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457200" y="4114800"/>
            <a:ext cx="8229600" cy="9144"/>
          </a:xfrm>
          <a:prstGeom prst="rect">
            <a:avLst/>
          </a:prstGeom>
          <a:solidFill>
            <a:srgbClr val="FAF089"/>
          </a:solidFill>
          <a:ln/>
        </p:spPr>
      </p:sp>
      <p:sp>
        <p:nvSpPr>
          <p:cNvPr id="30" name="Shape 28"/>
          <p:cNvSpPr/>
          <p:nvPr/>
        </p:nvSpPr>
        <p:spPr>
          <a:xfrm>
            <a:off x="457200" y="420624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31" name="Text 29"/>
          <p:cNvSpPr/>
          <p:nvPr/>
        </p:nvSpPr>
        <p:spPr>
          <a:xfrm>
            <a:off x="457200" y="42062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914400" y="42062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 &amp; Packages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4754880" y="42062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 ak pake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8686800" y="274320"/>
            <a:ext cx="137160" cy="91440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35" name="Shape 33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36" name="Text 34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Media &amp; Content Creation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Medya Sosyal &amp; Kreasyon Kontni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2560320" cy="1371600"/>
          </a:xfrm>
          <a:prstGeom prst="roundRect">
            <a:avLst>
              <a:gd name="adj" fmla="val 6667"/>
            </a:avLst>
          </a:prstGeom>
          <a:solidFill>
            <a:srgbClr val="FAF089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280160"/>
            <a:ext cx="2560320" cy="73152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6" name="Shape 4"/>
          <p:cNvSpPr/>
          <p:nvPr/>
        </p:nvSpPr>
        <p:spPr>
          <a:xfrm>
            <a:off x="594360" y="1463040"/>
            <a:ext cx="320040" cy="32004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1463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60120" y="141732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 Post Generation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94360" y="17830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Kreasyon Poste Jourik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94360" y="20574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creates engaging posts about your dishes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94360" y="23774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kreye postes sou plat ou yo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3200400" y="1280160"/>
            <a:ext cx="2560320" cy="1371600"/>
          </a:xfrm>
          <a:prstGeom prst="roundRect">
            <a:avLst>
              <a:gd name="adj" fmla="val 6667"/>
            </a:avLst>
          </a:prstGeom>
          <a:solidFill>
            <a:srgbClr val="FAF089"/>
          </a:solidFill>
          <a:ln/>
        </p:spPr>
      </p:sp>
      <p:sp>
        <p:nvSpPr>
          <p:cNvPr id="13" name="Shape 11"/>
          <p:cNvSpPr/>
          <p:nvPr/>
        </p:nvSpPr>
        <p:spPr>
          <a:xfrm>
            <a:off x="3200400" y="1280160"/>
            <a:ext cx="2560320" cy="73152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14" name="Shape 12"/>
          <p:cNvSpPr/>
          <p:nvPr/>
        </p:nvSpPr>
        <p:spPr>
          <a:xfrm>
            <a:off x="3337560" y="1463040"/>
            <a:ext cx="320040" cy="32004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15" name="Text 13"/>
          <p:cNvSpPr/>
          <p:nvPr/>
        </p:nvSpPr>
        <p:spPr>
          <a:xfrm>
            <a:off x="3337560" y="1463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03320" y="141732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Food Photography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37560" y="17830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Foto Manje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337560" y="20574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Professional-looking photos without equipment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337560" y="23774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Foto pwofesyonèl san ekipman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5943600" y="1280160"/>
            <a:ext cx="2560320" cy="1371600"/>
          </a:xfrm>
          <a:prstGeom prst="roundRect">
            <a:avLst>
              <a:gd name="adj" fmla="val 6667"/>
            </a:avLst>
          </a:prstGeom>
          <a:solidFill>
            <a:srgbClr val="FAF089"/>
          </a:solidFill>
          <a:ln/>
        </p:spPr>
      </p:sp>
      <p:sp>
        <p:nvSpPr>
          <p:cNvPr id="21" name="Shape 19"/>
          <p:cNvSpPr/>
          <p:nvPr/>
        </p:nvSpPr>
        <p:spPr>
          <a:xfrm>
            <a:off x="5943600" y="1280160"/>
            <a:ext cx="2560320" cy="73152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22" name="Shape 20"/>
          <p:cNvSpPr/>
          <p:nvPr/>
        </p:nvSpPr>
        <p:spPr>
          <a:xfrm>
            <a:off x="6080760" y="1463040"/>
            <a:ext cx="320040" cy="32004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23" name="Text 21"/>
          <p:cNvSpPr/>
          <p:nvPr/>
        </p:nvSpPr>
        <p:spPr>
          <a:xfrm>
            <a:off x="6080760" y="1463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446520" y="141732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Hashtag Strategy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080760" y="17830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 Hashtag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080760" y="20574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Targeted hashtags for Haitian cuisine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080760" y="23774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Tag hashtags pou manje ayisyen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457200" y="2834640"/>
            <a:ext cx="2560320" cy="1371600"/>
          </a:xfrm>
          <a:prstGeom prst="roundRect">
            <a:avLst>
              <a:gd name="adj" fmla="val 6667"/>
            </a:avLst>
          </a:prstGeom>
          <a:solidFill>
            <a:srgbClr val="FAF089"/>
          </a:solidFill>
          <a:ln/>
        </p:spPr>
      </p:sp>
      <p:sp>
        <p:nvSpPr>
          <p:cNvPr id="29" name="Shape 27"/>
          <p:cNvSpPr/>
          <p:nvPr/>
        </p:nvSpPr>
        <p:spPr>
          <a:xfrm>
            <a:off x="457200" y="2834640"/>
            <a:ext cx="2560320" cy="73152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30" name="Shape 28"/>
          <p:cNvSpPr/>
          <p:nvPr/>
        </p:nvSpPr>
        <p:spPr>
          <a:xfrm>
            <a:off x="594360" y="3017520"/>
            <a:ext cx="320040" cy="32004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31" name="Text 29"/>
          <p:cNvSpPr/>
          <p:nvPr/>
        </p:nvSpPr>
        <p:spPr>
          <a:xfrm>
            <a:off x="594360" y="30175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960120" y="297180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Trending Topics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94360" y="33375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Sujè Trend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94360" y="36118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Haitian cultural moments and holidays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594360" y="393192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Moman kiltirèl ak jou ferye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3200400" y="2834640"/>
            <a:ext cx="2560320" cy="1371600"/>
          </a:xfrm>
          <a:prstGeom prst="roundRect">
            <a:avLst>
              <a:gd name="adj" fmla="val 6667"/>
            </a:avLst>
          </a:prstGeom>
          <a:solidFill>
            <a:srgbClr val="FAF089"/>
          </a:solidFill>
          <a:ln/>
        </p:spPr>
      </p:sp>
      <p:sp>
        <p:nvSpPr>
          <p:cNvPr id="37" name="Shape 35"/>
          <p:cNvSpPr/>
          <p:nvPr/>
        </p:nvSpPr>
        <p:spPr>
          <a:xfrm>
            <a:off x="3200400" y="2834640"/>
            <a:ext cx="2560320" cy="73152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38" name="Shape 36"/>
          <p:cNvSpPr/>
          <p:nvPr/>
        </p:nvSpPr>
        <p:spPr>
          <a:xfrm>
            <a:off x="3337560" y="3017520"/>
            <a:ext cx="320040" cy="32004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39" name="Text 37"/>
          <p:cNvSpPr/>
          <p:nvPr/>
        </p:nvSpPr>
        <p:spPr>
          <a:xfrm>
            <a:off x="3337560" y="30175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3703320" y="297180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Posting Schedule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3337560" y="33375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Orè Poste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3337560" y="36118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Optimal times for Orlando audience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3337560" y="393192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Lè optimal pou odyans Orlando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457200" y="4206240"/>
            <a:ext cx="8229600" cy="640080"/>
          </a:xfrm>
          <a:prstGeom prst="roundRect">
            <a:avLst>
              <a:gd name="adj" fmla="val 11429"/>
            </a:avLst>
          </a:prstGeom>
          <a:solidFill>
            <a:srgbClr val="1A365D"/>
          </a:solidFill>
          <a:ln/>
        </p:spPr>
      </p:sp>
      <p:sp>
        <p:nvSpPr>
          <p:cNvPr id="45" name="Text 43"/>
          <p:cNvSpPr/>
          <p:nvPr/>
        </p:nvSpPr>
        <p:spPr>
          <a:xfrm>
            <a:off x="457200" y="42062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5-10 hours per week! / Sove 5-10 èdtan pa semèn!</a:t>
            </a:r>
            <a:endParaRPr lang="en-US" sz="1800" dirty="0"/>
          </a:p>
        </p:txBody>
      </p:sp>
      <p:sp>
        <p:nvSpPr>
          <p:cNvPr id="46" name="Shape 44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47" name="Text 45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6949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Chatbots &amp; Missed Call Recovery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Chatbot AI ak sèvis apèl rate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3977640" cy="1353312"/>
          </a:xfrm>
          <a:prstGeom prst="roundRect">
            <a:avLst>
              <a:gd name="adj" fmla="val 6757"/>
            </a:avLst>
          </a:prstGeom>
          <a:solidFill>
            <a:srgbClr val="FAF089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234440"/>
            <a:ext cx="3977640" cy="45720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6" name="Shape 4"/>
          <p:cNvSpPr/>
          <p:nvPr/>
        </p:nvSpPr>
        <p:spPr>
          <a:xfrm>
            <a:off x="585216" y="1307592"/>
            <a:ext cx="310896" cy="310896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969264" y="1261872"/>
            <a:ext cx="3337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 Chatbot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69264" y="1453896"/>
            <a:ext cx="33375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FAF0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Chatbot sou Sit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03504" y="1847088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1792224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Answers menu questions / Reponn kesyon sou meni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603504" y="2029968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1975104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Provides directions / Ba direksyon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603504" y="2212848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2157984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Accepts reservations / Aksepte rezèvasyon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603504" y="2395728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340864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Available in English &amp; Creole / Disponib an Anglè ak Kreyòl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709160" y="1234440"/>
            <a:ext cx="3977640" cy="1353312"/>
          </a:xfrm>
          <a:prstGeom prst="roundRect">
            <a:avLst>
              <a:gd name="adj" fmla="val 6757"/>
            </a:avLst>
          </a:prstGeom>
          <a:solidFill>
            <a:srgbClr val="FAF089"/>
          </a:solidFill>
          <a:ln/>
        </p:spPr>
      </p:sp>
      <p:sp>
        <p:nvSpPr>
          <p:cNvPr id="18" name="Shape 16"/>
          <p:cNvSpPr/>
          <p:nvPr/>
        </p:nvSpPr>
        <p:spPr>
          <a:xfrm>
            <a:off x="4709160" y="1234440"/>
            <a:ext cx="3977640" cy="45720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19" name="Shape 17"/>
          <p:cNvSpPr/>
          <p:nvPr/>
        </p:nvSpPr>
        <p:spPr>
          <a:xfrm>
            <a:off x="4837176" y="1307592"/>
            <a:ext cx="310896" cy="310896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0" name="Text 18"/>
          <p:cNvSpPr/>
          <p:nvPr/>
        </p:nvSpPr>
        <p:spPr>
          <a:xfrm>
            <a:off x="5221224" y="1261872"/>
            <a:ext cx="3337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Facebook Messenger Bot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221224" y="1453896"/>
            <a:ext cx="33375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FAF0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 Messenger Facebook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4855464" y="1847088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23" name="Text 21"/>
          <p:cNvSpPr/>
          <p:nvPr/>
        </p:nvSpPr>
        <p:spPr>
          <a:xfrm>
            <a:off x="4983480" y="1792224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Instant responses / Repons imedya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4855464" y="2029968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25" name="Text 23"/>
          <p:cNvSpPr/>
          <p:nvPr/>
        </p:nvSpPr>
        <p:spPr>
          <a:xfrm>
            <a:off x="4983480" y="1975104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miss a message / Pa janm pedi mesaj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4855464" y="2212848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27" name="Text 25"/>
          <p:cNvSpPr/>
          <p:nvPr/>
        </p:nvSpPr>
        <p:spPr>
          <a:xfrm>
            <a:off x="4983480" y="2157984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Auto-reply to FAQ / Repons otomatik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4855464" y="2395728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29" name="Text 27"/>
          <p:cNvSpPr/>
          <p:nvPr/>
        </p:nvSpPr>
        <p:spPr>
          <a:xfrm>
            <a:off x="4983480" y="2340864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24/7 availability / Disponib 24/7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457200" y="2807208"/>
            <a:ext cx="3977640" cy="1353312"/>
          </a:xfrm>
          <a:prstGeom prst="roundRect">
            <a:avLst>
              <a:gd name="adj" fmla="val 6757"/>
            </a:avLst>
          </a:prstGeom>
          <a:solidFill>
            <a:srgbClr val="FAF089"/>
          </a:solidFill>
          <a:ln/>
        </p:spPr>
      </p:sp>
      <p:sp>
        <p:nvSpPr>
          <p:cNvPr id="31" name="Shape 29"/>
          <p:cNvSpPr/>
          <p:nvPr/>
        </p:nvSpPr>
        <p:spPr>
          <a:xfrm>
            <a:off x="457200" y="2807208"/>
            <a:ext cx="3977640" cy="45720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32" name="Shape 30"/>
          <p:cNvSpPr/>
          <p:nvPr/>
        </p:nvSpPr>
        <p:spPr>
          <a:xfrm>
            <a:off x="585216" y="2880360"/>
            <a:ext cx="310896" cy="310896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33" name="Text 31"/>
          <p:cNvSpPr/>
          <p:nvPr/>
        </p:nvSpPr>
        <p:spPr>
          <a:xfrm>
            <a:off x="969264" y="2834640"/>
            <a:ext cx="3337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Food Ordering Assistant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969264" y="3026664"/>
            <a:ext cx="33375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FAF0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Asistan Komann Manje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603504" y="3419856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36" name="Text 34"/>
          <p:cNvSpPr/>
          <p:nvPr/>
        </p:nvSpPr>
        <p:spPr>
          <a:xfrm>
            <a:off x="731520" y="3364992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Guide customers through ordering / Gide kliyan nan komann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03504" y="3602736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38" name="Text 36"/>
          <p:cNvSpPr/>
          <p:nvPr/>
        </p:nvSpPr>
        <p:spPr>
          <a:xfrm>
            <a:off x="731520" y="3547872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Takeout orders / Komann pou pran lakay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603504" y="3785616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40" name="Text 38"/>
          <p:cNvSpPr/>
          <p:nvPr/>
        </p:nvSpPr>
        <p:spPr>
          <a:xfrm>
            <a:off x="731520" y="3730752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Delivery orders / Komann pou livrezon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603504" y="3968496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42" name="Text 40"/>
          <p:cNvSpPr/>
          <p:nvPr/>
        </p:nvSpPr>
        <p:spPr>
          <a:xfrm>
            <a:off x="731520" y="3913632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 requests handling / Jenere demande espesyal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09160" y="2807208"/>
            <a:ext cx="3977640" cy="1353312"/>
          </a:xfrm>
          <a:prstGeom prst="roundRect">
            <a:avLst>
              <a:gd name="adj" fmla="val 6757"/>
            </a:avLst>
          </a:prstGeom>
          <a:solidFill>
            <a:srgbClr val="FAF089"/>
          </a:solidFill>
          <a:ln/>
        </p:spPr>
      </p:sp>
      <p:sp>
        <p:nvSpPr>
          <p:cNvPr id="44" name="Shape 42"/>
          <p:cNvSpPr/>
          <p:nvPr/>
        </p:nvSpPr>
        <p:spPr>
          <a:xfrm>
            <a:off x="4709160" y="2807208"/>
            <a:ext cx="3977640" cy="45720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45" name="Shape 43"/>
          <p:cNvSpPr/>
          <p:nvPr/>
        </p:nvSpPr>
        <p:spPr>
          <a:xfrm>
            <a:off x="4837176" y="2880360"/>
            <a:ext cx="310896" cy="310896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46" name="Text 44"/>
          <p:cNvSpPr/>
          <p:nvPr/>
        </p:nvSpPr>
        <p:spPr>
          <a:xfrm>
            <a:off x="5221224" y="2834640"/>
            <a:ext cx="3337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Missed Call Recovery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5221224" y="3026664"/>
            <a:ext cx="33375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FAF0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Sèvis Apèl Rate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4855464" y="3419856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49" name="Text 47"/>
          <p:cNvSpPr/>
          <p:nvPr/>
        </p:nvSpPr>
        <p:spPr>
          <a:xfrm>
            <a:off x="4983480" y="3364992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Instant text-back after missed calls / Voye mesaj touswit apre apèl rate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4855464" y="3602736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51" name="Text 49"/>
          <p:cNvSpPr/>
          <p:nvPr/>
        </p:nvSpPr>
        <p:spPr>
          <a:xfrm>
            <a:off x="4983480" y="3547872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Capture takeout and delivery orders / Pran komann pou pran ak livrezon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855464" y="3785616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53" name="Text 51"/>
          <p:cNvSpPr/>
          <p:nvPr/>
        </p:nvSpPr>
        <p:spPr>
          <a:xfrm>
            <a:off x="4983480" y="3730752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Send menu link and callback option / Voye lyen meni ak opsyon pou rele tounen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4855464" y="3968496"/>
            <a:ext cx="73152" cy="73152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55" name="Text 53"/>
          <p:cNvSpPr/>
          <p:nvPr/>
        </p:nvSpPr>
        <p:spPr>
          <a:xfrm>
            <a:off x="4983480" y="3913632"/>
            <a:ext cx="359359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customers from calling competitors / Anpeche kliyan rele lòt restoran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57" name="Text 55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SEO &amp; Google Reviews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Optimizasyon Rechèch Lokal &amp; Revizyon Google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2743200" cy="1188720"/>
          </a:xfrm>
          <a:prstGeom prst="roundRect">
            <a:avLst>
              <a:gd name="adj" fmla="val 6154"/>
            </a:avLst>
          </a:prstGeom>
          <a:solidFill>
            <a:srgbClr val="FAF089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280160"/>
            <a:ext cx="73152" cy="1188720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6" name="Shape 4"/>
          <p:cNvSpPr/>
          <p:nvPr/>
        </p:nvSpPr>
        <p:spPr>
          <a:xfrm>
            <a:off x="640080" y="1417320"/>
            <a:ext cx="320040" cy="32004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4173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005840" y="1389888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Business Profile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173736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Profil Biznis Google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1965960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Optimize your listing for local search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40080" y="2176272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Optimize lis ou pou rechèch lokal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3383280" y="1280160"/>
            <a:ext cx="2743200" cy="1188720"/>
          </a:xfrm>
          <a:prstGeom prst="roundRect">
            <a:avLst>
              <a:gd name="adj" fmla="val 6154"/>
            </a:avLst>
          </a:prstGeom>
          <a:solidFill>
            <a:srgbClr val="FAF089"/>
          </a:solidFill>
          <a:ln/>
        </p:spPr>
      </p:sp>
      <p:sp>
        <p:nvSpPr>
          <p:cNvPr id="13" name="Shape 11"/>
          <p:cNvSpPr/>
          <p:nvPr/>
        </p:nvSpPr>
        <p:spPr>
          <a:xfrm>
            <a:off x="3383280" y="1280160"/>
            <a:ext cx="73152" cy="1188720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14" name="Shape 12"/>
          <p:cNvSpPr/>
          <p:nvPr/>
        </p:nvSpPr>
        <p:spPr>
          <a:xfrm>
            <a:off x="3566160" y="1417320"/>
            <a:ext cx="320040" cy="32004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14173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931920" y="1389888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Monitoring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566160" y="173736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Siveyans Revizyon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566160" y="1965960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Alerts when you get new reviews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566160" y="2176272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Alè lè ou resevwa nouvo revizyon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309360" y="1280160"/>
            <a:ext cx="2743200" cy="1188720"/>
          </a:xfrm>
          <a:prstGeom prst="roundRect">
            <a:avLst>
              <a:gd name="adj" fmla="val 6154"/>
            </a:avLst>
          </a:prstGeom>
          <a:solidFill>
            <a:srgbClr val="FAF089"/>
          </a:solidFill>
          <a:ln/>
        </p:spPr>
      </p:sp>
      <p:sp>
        <p:nvSpPr>
          <p:cNvPr id="21" name="Shape 19"/>
          <p:cNvSpPr/>
          <p:nvPr/>
        </p:nvSpPr>
        <p:spPr>
          <a:xfrm>
            <a:off x="6309360" y="1280160"/>
            <a:ext cx="73152" cy="1188720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22" name="Shape 20"/>
          <p:cNvSpPr/>
          <p:nvPr/>
        </p:nvSpPr>
        <p:spPr>
          <a:xfrm>
            <a:off x="6492240" y="1417320"/>
            <a:ext cx="320040" cy="32004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23" name="Text 21"/>
          <p:cNvSpPr/>
          <p:nvPr/>
        </p:nvSpPr>
        <p:spPr>
          <a:xfrm>
            <a:off x="6492240" y="14173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858000" y="1389888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Sentiment Analysis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92240" y="173736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Santiman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492240" y="1965960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 what customers love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492240" y="2176272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Konprann sa kliyan renmen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457200" y="2651760"/>
            <a:ext cx="2743200" cy="1188720"/>
          </a:xfrm>
          <a:prstGeom prst="roundRect">
            <a:avLst>
              <a:gd name="adj" fmla="val 6154"/>
            </a:avLst>
          </a:prstGeom>
          <a:solidFill>
            <a:srgbClr val="FAF089"/>
          </a:solidFill>
          <a:ln/>
        </p:spPr>
      </p:sp>
      <p:sp>
        <p:nvSpPr>
          <p:cNvPr id="29" name="Shape 27"/>
          <p:cNvSpPr/>
          <p:nvPr/>
        </p:nvSpPr>
        <p:spPr>
          <a:xfrm>
            <a:off x="457200" y="2651760"/>
            <a:ext cx="73152" cy="1188720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30" name="Shape 28"/>
          <p:cNvSpPr/>
          <p:nvPr/>
        </p:nvSpPr>
        <p:spPr>
          <a:xfrm>
            <a:off x="640080" y="2788920"/>
            <a:ext cx="320040" cy="32004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31" name="Text 29"/>
          <p:cNvSpPr/>
          <p:nvPr/>
        </p:nvSpPr>
        <p:spPr>
          <a:xfrm>
            <a:off x="640080" y="27889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1005840" y="2761488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Response Generation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40080" y="310896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Jenere Repons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40080" y="3337560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drafts professional replies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40080" y="3547872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ekri repons pwofesyonèl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3383280" y="2651760"/>
            <a:ext cx="2743200" cy="1188720"/>
          </a:xfrm>
          <a:prstGeom prst="roundRect">
            <a:avLst>
              <a:gd name="adj" fmla="val 6154"/>
            </a:avLst>
          </a:prstGeom>
          <a:solidFill>
            <a:srgbClr val="FAF089"/>
          </a:solidFill>
          <a:ln/>
        </p:spPr>
      </p:sp>
      <p:sp>
        <p:nvSpPr>
          <p:cNvPr id="37" name="Shape 35"/>
          <p:cNvSpPr/>
          <p:nvPr/>
        </p:nvSpPr>
        <p:spPr>
          <a:xfrm>
            <a:off x="3383280" y="2651760"/>
            <a:ext cx="73152" cy="1188720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38" name="Shape 36"/>
          <p:cNvSpPr/>
          <p:nvPr/>
        </p:nvSpPr>
        <p:spPr>
          <a:xfrm>
            <a:off x="3566160" y="2788920"/>
            <a:ext cx="320040" cy="32004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39" name="Text 37"/>
          <p:cNvSpPr/>
          <p:nvPr/>
        </p:nvSpPr>
        <p:spPr>
          <a:xfrm>
            <a:off x="3566160" y="27889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3931920" y="2761488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Citation Building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3566160" y="310896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Bati Sitasyon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3566160" y="3337560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Submit to 50+ directories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3566160" y="3547872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Soumèt nan 50+ reper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6309360" y="2651760"/>
            <a:ext cx="2743200" cy="1188720"/>
          </a:xfrm>
          <a:prstGeom prst="roundRect">
            <a:avLst>
              <a:gd name="adj" fmla="val 6154"/>
            </a:avLst>
          </a:prstGeom>
          <a:solidFill>
            <a:srgbClr val="FAF089"/>
          </a:solidFill>
          <a:ln/>
        </p:spPr>
      </p:sp>
      <p:sp>
        <p:nvSpPr>
          <p:cNvPr id="45" name="Shape 43"/>
          <p:cNvSpPr/>
          <p:nvPr/>
        </p:nvSpPr>
        <p:spPr>
          <a:xfrm>
            <a:off x="6309360" y="2651760"/>
            <a:ext cx="73152" cy="1188720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46" name="Shape 44"/>
          <p:cNvSpPr/>
          <p:nvPr/>
        </p:nvSpPr>
        <p:spPr>
          <a:xfrm>
            <a:off x="6492240" y="2788920"/>
            <a:ext cx="320040" cy="32004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47" name="Text 45"/>
          <p:cNvSpPr/>
          <p:nvPr/>
        </p:nvSpPr>
        <p:spPr>
          <a:xfrm>
            <a:off x="6492240" y="27889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6858000" y="2761488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Competitor Tracking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6492240" y="310896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Swiv Konkirans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6492240" y="3337560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 competition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6492240" y="3547872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Swiv konkirans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53" name="Text 51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&amp; SMS Marketing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Maketing pa Imel ak SMS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4023360" cy="1097280"/>
          </a:xfrm>
          <a:prstGeom prst="roundRect">
            <a:avLst>
              <a:gd name="adj" fmla="val 8333"/>
            </a:avLst>
          </a:prstGeom>
          <a:solidFill>
            <a:srgbClr val="FAF089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280160"/>
            <a:ext cx="4023360" cy="73152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6" name="Shape 4"/>
          <p:cNvSpPr/>
          <p:nvPr/>
        </p:nvSpPr>
        <p:spPr>
          <a:xfrm>
            <a:off x="594360" y="1508760"/>
            <a:ext cx="457200" cy="45720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7" name="Text 5"/>
          <p:cNvSpPr/>
          <p:nvPr/>
        </p:nvSpPr>
        <p:spPr>
          <a:xfrm>
            <a:off x="1143000" y="1417320"/>
            <a:ext cx="3154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Win-Back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43000" y="1691640"/>
            <a:ext cx="3154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Retounen Kliyan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94360" y="19659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Re-engage lapsed customers with special offers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09160" y="1280160"/>
            <a:ext cx="4023360" cy="1097280"/>
          </a:xfrm>
          <a:prstGeom prst="roundRect">
            <a:avLst>
              <a:gd name="adj" fmla="val 8333"/>
            </a:avLst>
          </a:prstGeom>
          <a:solidFill>
            <a:srgbClr val="FAF089"/>
          </a:solidFill>
          <a:ln/>
        </p:spPr>
      </p:sp>
      <p:sp>
        <p:nvSpPr>
          <p:cNvPr id="11" name="Shape 9"/>
          <p:cNvSpPr/>
          <p:nvPr/>
        </p:nvSpPr>
        <p:spPr>
          <a:xfrm>
            <a:off x="4709160" y="1280160"/>
            <a:ext cx="4023360" cy="73152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12" name="Shape 10"/>
          <p:cNvSpPr/>
          <p:nvPr/>
        </p:nvSpPr>
        <p:spPr>
          <a:xfrm>
            <a:off x="4846320" y="1508760"/>
            <a:ext cx="457200" cy="45720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13" name="Text 11"/>
          <p:cNvSpPr/>
          <p:nvPr/>
        </p:nvSpPr>
        <p:spPr>
          <a:xfrm>
            <a:off x="5394960" y="1417320"/>
            <a:ext cx="3154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Birthday Campaigns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394960" y="1691640"/>
            <a:ext cx="3154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Kampaynn Nesans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46320" y="19659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birthday offers and discounts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560320"/>
            <a:ext cx="4023360" cy="1097280"/>
          </a:xfrm>
          <a:prstGeom prst="roundRect">
            <a:avLst>
              <a:gd name="adj" fmla="val 8333"/>
            </a:avLst>
          </a:prstGeom>
          <a:solidFill>
            <a:srgbClr val="FAF089"/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" y="2560320"/>
            <a:ext cx="4023360" cy="73152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18" name="Shape 16"/>
          <p:cNvSpPr/>
          <p:nvPr/>
        </p:nvSpPr>
        <p:spPr>
          <a:xfrm>
            <a:off x="594360" y="2788920"/>
            <a:ext cx="457200" cy="45720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19" name="Text 17"/>
          <p:cNvSpPr/>
          <p:nvPr/>
        </p:nvSpPr>
        <p:spPr>
          <a:xfrm>
            <a:off x="1143000" y="2697480"/>
            <a:ext cx="3154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Specials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143000" y="2971800"/>
            <a:ext cx="3154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Espesyal Senbdi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94360" y="324612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Targeted promotions based on preferences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2560320"/>
            <a:ext cx="4023360" cy="1097280"/>
          </a:xfrm>
          <a:prstGeom prst="roundRect">
            <a:avLst>
              <a:gd name="adj" fmla="val 8333"/>
            </a:avLst>
          </a:prstGeom>
          <a:solidFill>
            <a:srgbClr val="FAF089"/>
          </a:solidFill>
          <a:ln/>
        </p:spPr>
      </p:sp>
      <p:sp>
        <p:nvSpPr>
          <p:cNvPr id="23" name="Shape 21"/>
          <p:cNvSpPr/>
          <p:nvPr/>
        </p:nvSpPr>
        <p:spPr>
          <a:xfrm>
            <a:off x="4709160" y="2560320"/>
            <a:ext cx="4023360" cy="73152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24" name="Shape 22"/>
          <p:cNvSpPr/>
          <p:nvPr/>
        </p:nvSpPr>
        <p:spPr>
          <a:xfrm>
            <a:off x="4846320" y="2788920"/>
            <a:ext cx="457200" cy="457200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25" name="Text 23"/>
          <p:cNvSpPr/>
          <p:nvPr/>
        </p:nvSpPr>
        <p:spPr>
          <a:xfrm>
            <a:off x="5394960" y="2697480"/>
            <a:ext cx="3154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Promotion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394960" y="2971800"/>
            <a:ext cx="3154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Promosyon Evènman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46320" y="324612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Haitian holidays, live music, community nights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57200" y="4114800"/>
            <a:ext cx="8229600" cy="777240"/>
          </a:xfrm>
          <a:prstGeom prst="roundRect">
            <a:avLst>
              <a:gd name="adj" fmla="val 9412"/>
            </a:avLst>
          </a:prstGeom>
          <a:solidFill>
            <a:srgbClr val="1A365D"/>
          </a:solidFill>
          <a:ln/>
        </p:spPr>
      </p:sp>
      <p:sp>
        <p:nvSpPr>
          <p:cNvPr id="29" name="Text 27"/>
          <p:cNvSpPr/>
          <p:nvPr/>
        </p:nvSpPr>
        <p:spPr>
          <a:xfrm>
            <a:off x="457200" y="411480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campaigns save time </a:t>
            </a:r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</a:t>
            </a:r>
            <a:pPr algn="ctr" indent="0" marL="0"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Kampaynn otomatik sove tan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31" name="Text 29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Haitian Cultural Services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Sèvis Kiltirèl Ayisyen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2057400" cy="2926080"/>
          </a:xfrm>
          <a:prstGeom prst="roundRect">
            <a:avLst>
              <a:gd name="adj" fmla="val 4444"/>
            </a:avLst>
          </a:prstGeom>
          <a:solidFill>
            <a:srgbClr val="FAF089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234440"/>
            <a:ext cx="2057400" cy="82296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325880"/>
            <a:ext cx="1874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Haitian Holiday Campaigns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AF0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Kampaynn Jou Ferye Ayisyen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66928" y="2267712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9" name="Text 7"/>
          <p:cNvSpPr/>
          <p:nvPr/>
        </p:nvSpPr>
        <p:spPr>
          <a:xfrm>
            <a:off x="713232" y="2194560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Independence Day (Jan 1)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66928" y="2743200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11" name="Text 9"/>
          <p:cNvSpPr/>
          <p:nvPr/>
        </p:nvSpPr>
        <p:spPr>
          <a:xfrm>
            <a:off x="713232" y="2670048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Flag Day (May 18)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66928" y="3218688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13" name="Text 11"/>
          <p:cNvSpPr/>
          <p:nvPr/>
        </p:nvSpPr>
        <p:spPr>
          <a:xfrm>
            <a:off x="713232" y="3145536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Heritage Month (May)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66928" y="3694176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15" name="Text 13"/>
          <p:cNvSpPr/>
          <p:nvPr/>
        </p:nvSpPr>
        <p:spPr>
          <a:xfrm>
            <a:off x="713232" y="3621024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celebrations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670048" y="1234440"/>
            <a:ext cx="2057400" cy="2926080"/>
          </a:xfrm>
          <a:prstGeom prst="roundRect">
            <a:avLst>
              <a:gd name="adj" fmla="val 4444"/>
            </a:avLst>
          </a:prstGeom>
          <a:solidFill>
            <a:srgbClr val="FAF089"/>
          </a:solidFill>
          <a:ln/>
        </p:spPr>
      </p:sp>
      <p:sp>
        <p:nvSpPr>
          <p:cNvPr id="17" name="Shape 15"/>
          <p:cNvSpPr/>
          <p:nvPr/>
        </p:nvSpPr>
        <p:spPr>
          <a:xfrm>
            <a:off x="2670048" y="1234440"/>
            <a:ext cx="2057400" cy="82296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18" name="Text 16"/>
          <p:cNvSpPr/>
          <p:nvPr/>
        </p:nvSpPr>
        <p:spPr>
          <a:xfrm>
            <a:off x="2761488" y="1325880"/>
            <a:ext cx="1874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Menu Translation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761488" y="16916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AF0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Tradiksyon Meni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79776" y="2267712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21" name="Text 19"/>
          <p:cNvSpPr/>
          <p:nvPr/>
        </p:nvSpPr>
        <p:spPr>
          <a:xfrm>
            <a:off x="2926080" y="2194560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 to Haitian Creole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779776" y="2743200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23" name="Text 21"/>
          <p:cNvSpPr/>
          <p:nvPr/>
        </p:nvSpPr>
        <p:spPr>
          <a:xfrm>
            <a:off x="2926080" y="2670048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Cultural dish explanations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779776" y="3218688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25" name="Text 23"/>
          <p:cNvSpPr/>
          <p:nvPr/>
        </p:nvSpPr>
        <p:spPr>
          <a:xfrm>
            <a:off x="2926080" y="3145536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Pronunciation guides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779776" y="3694176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27" name="Text 25"/>
          <p:cNvSpPr/>
          <p:nvPr/>
        </p:nvSpPr>
        <p:spPr>
          <a:xfrm>
            <a:off x="2926080" y="3621024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recipes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882896" y="1234440"/>
            <a:ext cx="2057400" cy="2926080"/>
          </a:xfrm>
          <a:prstGeom prst="roundRect">
            <a:avLst>
              <a:gd name="adj" fmla="val 4444"/>
            </a:avLst>
          </a:prstGeom>
          <a:solidFill>
            <a:srgbClr val="FAF089"/>
          </a:solidFill>
          <a:ln/>
        </p:spPr>
      </p:sp>
      <p:sp>
        <p:nvSpPr>
          <p:cNvPr id="29" name="Shape 27"/>
          <p:cNvSpPr/>
          <p:nvPr/>
        </p:nvSpPr>
        <p:spPr>
          <a:xfrm>
            <a:off x="4882896" y="1234440"/>
            <a:ext cx="2057400" cy="82296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30" name="Text 28"/>
          <p:cNvSpPr/>
          <p:nvPr/>
        </p:nvSpPr>
        <p:spPr>
          <a:xfrm>
            <a:off x="4974336" y="1325880"/>
            <a:ext cx="1874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Diaspora Outreach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974336" y="16916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AF0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Kominote Diaspo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992624" y="2267712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33" name="Text 31"/>
          <p:cNvSpPr/>
          <p:nvPr/>
        </p:nvSpPr>
        <p:spPr>
          <a:xfrm>
            <a:off x="5138928" y="2194560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Haitian communities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992624" y="2743200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35" name="Text 33"/>
          <p:cNvSpPr/>
          <p:nvPr/>
        </p:nvSpPr>
        <p:spPr>
          <a:xfrm>
            <a:off x="5138928" y="2670048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NYC, Miami, Boston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992624" y="3218688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37" name="Text 35"/>
          <p:cNvSpPr/>
          <p:nvPr/>
        </p:nvSpPr>
        <p:spPr>
          <a:xfrm>
            <a:off x="5138928" y="3145536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Travelers visiting Orlando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4992624" y="3694176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39" name="Text 37"/>
          <p:cNvSpPr/>
          <p:nvPr/>
        </p:nvSpPr>
        <p:spPr>
          <a:xfrm>
            <a:off x="5138928" y="3621024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Cultural connection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7095744" y="1234440"/>
            <a:ext cx="2057400" cy="2926080"/>
          </a:xfrm>
          <a:prstGeom prst="roundRect">
            <a:avLst>
              <a:gd name="adj" fmla="val 4444"/>
            </a:avLst>
          </a:prstGeom>
          <a:solidFill>
            <a:srgbClr val="FAF089"/>
          </a:solidFill>
          <a:ln/>
        </p:spPr>
      </p:sp>
      <p:sp>
        <p:nvSpPr>
          <p:cNvPr id="41" name="Shape 39"/>
          <p:cNvSpPr/>
          <p:nvPr/>
        </p:nvSpPr>
        <p:spPr>
          <a:xfrm>
            <a:off x="7095744" y="1234440"/>
            <a:ext cx="2057400" cy="82296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42" name="Text 40"/>
          <p:cNvSpPr/>
          <p:nvPr/>
        </p:nvSpPr>
        <p:spPr>
          <a:xfrm>
            <a:off x="7187184" y="1325880"/>
            <a:ext cx="1874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Food Education Content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7187184" y="16916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AF0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Kontni Edikasyon Manje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7205472" y="2267712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45" name="Text 43"/>
          <p:cNvSpPr/>
          <p:nvPr/>
        </p:nvSpPr>
        <p:spPr>
          <a:xfrm>
            <a:off x="7351776" y="2194560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dish stories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7205472" y="2743200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47" name="Text 45"/>
          <p:cNvSpPr/>
          <p:nvPr/>
        </p:nvSpPr>
        <p:spPr>
          <a:xfrm>
            <a:off x="7351776" y="2670048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Recipe authenticity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7205472" y="3218688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49" name="Text 47"/>
          <p:cNvSpPr/>
          <p:nvPr/>
        </p:nvSpPr>
        <p:spPr>
          <a:xfrm>
            <a:off x="7351776" y="3145536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Cultural significance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7205472" y="3694176"/>
            <a:ext cx="91440" cy="914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51" name="Text 49"/>
          <p:cNvSpPr/>
          <p:nvPr/>
        </p:nvSpPr>
        <p:spPr>
          <a:xfrm>
            <a:off x="7351776" y="3621024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TikTok/Reels content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53" name="Text 51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 &amp; Packages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 ak Pake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2743200" cy="3200400"/>
          </a:xfrm>
          <a:prstGeom prst="roundRect">
            <a:avLst>
              <a:gd name="adj" fmla="val 4000"/>
            </a:avLst>
          </a:prstGeom>
          <a:solidFill>
            <a:srgbClr val="FAF089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Starter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16916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Kòmansman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$299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457200" y="2514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/month / /mwa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31520" y="2880360"/>
            <a:ext cx="2194560" cy="18288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30175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14400" y="301752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Reviews Management / Jesyon Revizyon Google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640080" y="331012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914400" y="3310128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Chatbot (Facebook) / Chatbot AI (Facebook)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40080" y="36027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14400" y="3602736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Missed Call Text-Back / Mesaj otomatik apre apèl rate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40080" y="3895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914400" y="3895344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Media Posts (5/week) / Post sosyal (5/semèn)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40080" y="418795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914400" y="4187952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Business Profile / Profil Biznis Google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640080" y="4480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14400" y="448056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Support / Sipò debaz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383280" y="1234440"/>
            <a:ext cx="2743200" cy="3200400"/>
          </a:xfrm>
          <a:prstGeom prst="roundRect">
            <a:avLst>
              <a:gd name="adj" fmla="val 4000"/>
            </a:avLst>
          </a:prstGeom>
          <a:solidFill>
            <a:srgbClr val="1A365D"/>
          </a:solidFill>
          <a:ln/>
        </p:spPr>
      </p:sp>
      <p:sp>
        <p:nvSpPr>
          <p:cNvPr id="23" name="Text 21"/>
          <p:cNvSpPr/>
          <p:nvPr/>
        </p:nvSpPr>
        <p:spPr>
          <a:xfrm>
            <a:off x="3383280" y="13716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3383280" y="16916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AF0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Ogmantasyon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383280" y="201168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$599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3383280" y="2514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AF0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/month / /mwa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657600" y="2880360"/>
            <a:ext cx="2194560" cy="18288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28" name="Text 26"/>
          <p:cNvSpPr/>
          <p:nvPr/>
        </p:nvSpPr>
        <p:spPr>
          <a:xfrm>
            <a:off x="3566160" y="30175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840480" y="301752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in Starter / Tout bagay nan Kòmansman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566160" y="331012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840480" y="3310128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SEO Optimization / Optimizasyon SEO lokal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3566160" y="36027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3840480" y="3602736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Marketing Campaigns / Kampaynn maketing imel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3566160" y="3895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840480" y="3895344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Haitian Creole Support / Sipò Kreyòl Ayisyen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3566160" y="418795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3840480" y="4187952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Response Automation / Otomatik repons revizyon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6309360" y="1234440"/>
            <a:ext cx="2743200" cy="3200400"/>
          </a:xfrm>
          <a:prstGeom prst="roundRect">
            <a:avLst>
              <a:gd name="adj" fmla="val 4000"/>
            </a:avLst>
          </a:prstGeom>
          <a:solidFill>
            <a:srgbClr val="FAF089"/>
          </a:solidFill>
          <a:ln/>
        </p:spPr>
      </p:sp>
      <p:sp>
        <p:nvSpPr>
          <p:cNvPr id="39" name="Text 37"/>
          <p:cNvSpPr/>
          <p:nvPr/>
        </p:nvSpPr>
        <p:spPr>
          <a:xfrm>
            <a:off x="6309360" y="13716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6309360" y="16916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Prèmyòm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6309360" y="201168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$999</a:t>
            </a:r>
            <a:endParaRPr lang="en-US" sz="3200" dirty="0"/>
          </a:p>
        </p:txBody>
      </p:sp>
      <p:sp>
        <p:nvSpPr>
          <p:cNvPr id="42" name="Text 40"/>
          <p:cNvSpPr/>
          <p:nvPr/>
        </p:nvSpPr>
        <p:spPr>
          <a:xfrm>
            <a:off x="6309360" y="2514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/month / /mwa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6583680" y="2880360"/>
            <a:ext cx="2194560" cy="18288"/>
          </a:xfrm>
          <a:prstGeom prst="rect">
            <a:avLst/>
          </a:prstGeom>
          <a:solidFill>
            <a:srgbClr val="D69E2E"/>
          </a:solidFill>
          <a:ln/>
        </p:spPr>
      </p:sp>
      <p:sp>
        <p:nvSpPr>
          <p:cNvPr id="44" name="Text 42"/>
          <p:cNvSpPr/>
          <p:nvPr/>
        </p:nvSpPr>
        <p:spPr>
          <a:xfrm>
            <a:off x="6492240" y="30175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6766560" y="301752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in Growth / Tout bagay nan Ogmantasyon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6492240" y="331012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766560" y="3310128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Voice Ordering System / Sistèm komann vwa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492240" y="36027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6766560" y="3602736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Automation / Otomatik konplè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6492240" y="3895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766560" y="3895344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Competitor Tracking / Swiv konkirans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6492240" y="418795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6766560" y="4187952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Priority Support / Sipò priority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55" name="Text 5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0209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9728"/>
            <a:ext cx="9144000" cy="73152"/>
          </a:xfrm>
          <a:prstGeom prst="rect">
            <a:avLst/>
          </a:prstGeom>
          <a:solidFill>
            <a:srgbClr val="D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182880"/>
            <a:ext cx="9144000" cy="109728"/>
          </a:xfrm>
          <a:prstGeom prst="rect">
            <a:avLst/>
          </a:prstGeom>
          <a:solidFill>
            <a:srgbClr val="00209F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7315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Grow Your Haitian Restaurant Together!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1280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 Ogmantale Restoran Ayisyen ou Ansanm!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1920240"/>
            <a:ext cx="8229600" cy="1371600"/>
          </a:xfrm>
          <a:prstGeom prst="roundRect">
            <a:avLst>
              <a:gd name="adj" fmla="val 6667"/>
            </a:avLst>
          </a:prstGeom>
          <a:solidFill>
            <a:srgbClr val="FAF089"/>
          </a:solidFill>
          <a:ln/>
        </p:spPr>
      </p:sp>
      <p:sp>
        <p:nvSpPr>
          <p:cNvPr id="8" name="Shape 6"/>
          <p:cNvSpPr/>
          <p:nvPr/>
        </p:nvSpPr>
        <p:spPr>
          <a:xfrm>
            <a:off x="1463040" y="2057400"/>
            <a:ext cx="548640" cy="5486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265176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Customers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29260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Plis Kliyan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297680" y="2057400"/>
            <a:ext cx="548640" cy="5486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265176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24/7 Service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474720" y="29260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Sèvis 24/7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132320" y="2057400"/>
            <a:ext cx="548640" cy="54864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15" name="Text 13"/>
          <p:cNvSpPr/>
          <p:nvPr/>
        </p:nvSpPr>
        <p:spPr>
          <a:xfrm>
            <a:off x="6309360" y="265176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Cultural Connection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309360" y="29260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530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Koneksyon Kiltirèl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1828800" y="3520440"/>
            <a:ext cx="5486400" cy="914400"/>
          </a:xfrm>
          <a:prstGeom prst="roundRect">
            <a:avLst>
              <a:gd name="adj" fmla="val 8000"/>
            </a:avLst>
          </a:prstGeom>
          <a:solidFill>
            <a:srgbClr val="1A365D"/>
          </a:solidFill>
          <a:ln/>
        </p:spPr>
      </p:sp>
      <p:sp>
        <p:nvSpPr>
          <p:cNvPr id="18" name="Text 16"/>
          <p:cNvSpPr/>
          <p:nvPr/>
        </p:nvSpPr>
        <p:spPr>
          <a:xfrm>
            <a:off x="1828800" y="361188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Us Today / Kontakte Nou Jodi 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965960" y="3858768"/>
            <a:ext cx="52120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AF0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demo, onboarding plan, and next steps available on request</a:t>
            </a:r>
            <a:endParaRPr lang="en-US" sz="950" dirty="0"/>
          </a:p>
        </p:txBody>
      </p:sp>
      <p:sp>
        <p:nvSpPr>
          <p:cNvPr id="20" name="Text 18">
            <a:hlinkClick r:id="rId1" tooltip=""/>
          </p:cNvPr>
          <p:cNvSpPr/>
          <p:nvPr/>
        </p:nvSpPr>
        <p:spPr>
          <a:xfrm>
            <a:off x="1920240" y="4041648"/>
            <a:ext cx="530352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u="sng" dirty="0">
                <a:solidFill>
                  <a:srgbClr val="FAF089"/>
                </a:solidFill>
                <a:uFill>
                  <a:solidFill>
                    <a:srgbClr val="D69E2E"/>
                  </a:solidFill>
                </a:uFill>
                <a:latin typeface="Arial" pitchFamily="34" charset="0"/>
                <a:ea typeface="Arial" pitchFamily="34" charset="-122"/>
                <a:cs typeface="Arial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Need more AI services or custom AI service? Visit us at bookaistudio.com</a:t>
            </a:r>
            <a:endParaRPr lang="en-US" sz="900" dirty="0"/>
          </a:p>
        </p:txBody>
      </p:sp>
      <p:sp>
        <p:nvSpPr>
          <p:cNvPr id="21" name="Text 19">
            <a:hlinkClick r:id="rId2" tooltip=""/>
          </p:cNvPr>
          <p:cNvSpPr/>
          <p:nvPr/>
        </p:nvSpPr>
        <p:spPr>
          <a:xfrm>
            <a:off x="1920240" y="4224528"/>
            <a:ext cx="530352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u="sng" dirty="0">
                <a:solidFill>
                  <a:srgbClr val="FAF089"/>
                </a:solidFill>
                <a:uFill>
                  <a:solidFill>
                    <a:srgbClr val="D69E2E"/>
                  </a:solidFill>
                </a:uFill>
                <a:latin typeface="Arial" pitchFamily="34" charset="0"/>
                <a:ea typeface="Arial" pitchFamily="34" charset="-122"/>
                <a:cs typeface="Arial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Need UGC service for your ads? Visit us at ugcbookaisatudio.com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Your Restaurant's Future with AI / transfòm avni restoran ou ak AI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D69E2E"/>
          </a:solidFill>
          <a:ln/>
        </p:spPr>
      </p:sp>
      <p:sp>
        <p:nvSpPr>
          <p:cNvPr id="24" name="Text 22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Solutions for Haitian Restaurants</dc:title>
  <dc:subject>AI Marketing Services Presentation</dc:subject>
  <dc:creator>AI Marketing Solutions</dc:creator>
  <cp:lastModifiedBy>AI Marketing Solutions</cp:lastModifiedBy>
  <cp:revision>1</cp:revision>
  <dcterms:created xsi:type="dcterms:W3CDTF">2026-04-18T15:20:40Z</dcterms:created>
  <dcterms:modified xsi:type="dcterms:W3CDTF">2026-04-18T15:20:40Z</dcterms:modified>
</cp:coreProperties>
</file>